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98" r:id="rId4"/>
    <p:sldId id="302" r:id="rId5"/>
    <p:sldId id="261" r:id="rId6"/>
    <p:sldId id="264" r:id="rId7"/>
    <p:sldId id="283" r:id="rId8"/>
    <p:sldId id="267" r:id="rId9"/>
    <p:sldId id="289" r:id="rId10"/>
    <p:sldId id="284" r:id="rId11"/>
    <p:sldId id="273" r:id="rId12"/>
    <p:sldId id="272" r:id="rId13"/>
    <p:sldId id="288" r:id="rId14"/>
    <p:sldId id="291" r:id="rId15"/>
    <p:sldId id="307" r:id="rId16"/>
    <p:sldId id="299" r:id="rId17"/>
    <p:sldId id="300" r:id="rId18"/>
    <p:sldId id="308" r:id="rId19"/>
    <p:sldId id="306" r:id="rId20"/>
    <p:sldId id="309" r:id="rId21"/>
    <p:sldId id="295" r:id="rId22"/>
    <p:sldId id="293" r:id="rId23"/>
    <p:sldId id="305" r:id="rId24"/>
    <p:sldId id="303" r:id="rId25"/>
    <p:sldId id="276" r:id="rId26"/>
    <p:sldId id="296" r:id="rId27"/>
    <p:sldId id="278" r:id="rId28"/>
    <p:sldId id="297" r:id="rId29"/>
    <p:sldId id="277" r:id="rId30"/>
    <p:sldId id="301" r:id="rId31"/>
    <p:sldId id="280" r:id="rId32"/>
    <p:sldId id="281" r:id="rId33"/>
    <p:sldId id="274" r:id="rId34"/>
    <p:sldId id="30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vertBarState="maximized">
    <p:restoredLeft sz="16338" autoAdjust="0"/>
    <p:restoredTop sz="90810" autoAdjust="0"/>
  </p:normalViewPr>
  <p:slideViewPr>
    <p:cSldViewPr snapToGrid="0">
      <p:cViewPr>
        <p:scale>
          <a:sx n="100" d="100"/>
          <a:sy n="100" d="100"/>
        </p:scale>
        <p:origin x="-760" y="-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08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2739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Energy </a:t>
            </a:r>
            <a:r>
              <a:rPr lang="de-CH" dirty="0" err="1" smtClean="0"/>
              <a:t>Difference</a:t>
            </a:r>
            <a:r>
              <a:rPr lang="de-CH" dirty="0" smtClean="0"/>
              <a:t> in </a:t>
            </a:r>
            <a:r>
              <a:rPr lang="de-CH" dirty="0" err="1" smtClean="0"/>
              <a:t>Comparison</a:t>
            </a:r>
            <a:r>
              <a:rPr lang="de-CH" dirty="0" smtClean="0"/>
              <a:t> to no </a:t>
            </a:r>
            <a:r>
              <a:rPr lang="de-CH" dirty="0" err="1" smtClean="0"/>
              <a:t>shading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baseline="0" dirty="0" smtClean="0"/>
              <a:t> (</a:t>
            </a:r>
            <a:r>
              <a:rPr lang="de-CH" baseline="0" dirty="0" err="1" smtClean="0"/>
              <a:t>change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120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609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637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111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8572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75014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1665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45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039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18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139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97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Developed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everyone</a:t>
            </a:r>
            <a:endParaRPr lang="de-CH" dirty="0" smtClean="0"/>
          </a:p>
          <a:p>
            <a:r>
              <a:rPr lang="de-CH" dirty="0" err="1" smtClean="0"/>
              <a:t>Downloadable</a:t>
            </a:r>
            <a:r>
              <a:rPr lang="de-CH" baseline="0" dirty="0" smtClean="0"/>
              <a:t> at </a:t>
            </a:r>
            <a:r>
              <a:rPr lang="de-CH" baseline="0" dirty="0" err="1" smtClean="0"/>
              <a:t>Github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700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pPr/>
              <a:t>18.05.2016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d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d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d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d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5" Type="http://schemas.openxmlformats.org/officeDocument/2006/relationships/image" Target="../media/image32.pdf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df"/><Relationship Id="rId4" Type="http://schemas.openxmlformats.org/officeDocument/2006/relationships/image" Target="../media/image35.png"/><Relationship Id="rId5" Type="http://schemas.openxmlformats.org/officeDocument/2006/relationships/image" Target="../media/image32.pdf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d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d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df"/><Relationship Id="rId4" Type="http://schemas.openxmlformats.org/officeDocument/2006/relationships/image" Target="../media/image34.png"/><Relationship Id="rId5" Type="http://schemas.openxmlformats.org/officeDocument/2006/relationships/image" Target="../media/image39.pdf"/><Relationship Id="rId10" Type="http://schemas.openxmlformats.org/officeDocument/2006/relationships/image" Target="../media/image62.png"/><Relationship Id="rId8" Type="http://schemas.openxmlformats.org/officeDocument/2006/relationships/image" Target="../media/image60.png"/><Relationship Id="rId9" Type="http://schemas.openxmlformats.org/officeDocument/2006/relationships/image" Target="../media/image40.pd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d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d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df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df"/><Relationship Id="rId6" Type="http://schemas.openxmlformats.org/officeDocument/2006/relationships/image" Target="../media/image4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d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pdf"/><Relationship Id="rId6" Type="http://schemas.openxmlformats.org/officeDocument/2006/relationships/image" Target="../media/image9.png"/><Relationship Id="rId7" Type="http://schemas.openxmlformats.org/officeDocument/2006/relationships/image" Target="../media/image10.pd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d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d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Numerical Energy Analysis of PV Modules as Adaptive Building Shading Systems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09" y="3339653"/>
            <a:ext cx="3739891" cy="251573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Jeremias</a:t>
            </a:r>
            <a:r>
              <a:rPr lang="en-US" sz="2400" dirty="0" smtClean="0"/>
              <a:t> </a:t>
            </a:r>
            <a:r>
              <a:rPr lang="en-US" sz="2400" dirty="0" err="1" smtClean="0"/>
              <a:t>Schmidli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Supervisor</a:t>
            </a:r>
            <a:r>
              <a:rPr lang="en-US" sz="2400" dirty="0" smtClean="0"/>
              <a:t>:</a:t>
            </a:r>
          </a:p>
          <a:p>
            <a:r>
              <a:rPr lang="en-US" sz="2400" dirty="0" err="1" smtClean="0"/>
              <a:t>Prageeth</a:t>
            </a:r>
            <a:r>
              <a:rPr lang="en-US" sz="2400" dirty="0" smtClean="0"/>
              <a:t> </a:t>
            </a:r>
            <a:r>
              <a:rPr lang="en-US" sz="2400" dirty="0" err="1" smtClean="0"/>
              <a:t>Jayathissa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91" y="2815169"/>
            <a:ext cx="4000164" cy="266885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Base Case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76250" y="14934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Single Zone </a:t>
            </a:r>
            <a:r>
              <a:rPr lang="en-US" sz="2000" dirty="0"/>
              <a:t>O</a:t>
            </a:r>
            <a:r>
              <a:rPr lang="en-US" sz="20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Simulation for One </a:t>
            </a:r>
            <a:r>
              <a:rPr lang="en-US" sz="2000" dirty="0"/>
              <a:t>Y</a:t>
            </a:r>
            <a:r>
              <a:rPr lang="en-US" sz="20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Weather File for </a:t>
            </a:r>
            <a:r>
              <a:rPr lang="en-US" sz="2000" dirty="0" err="1" smtClean="0"/>
              <a:t>Kloten</a:t>
            </a:r>
            <a:r>
              <a:rPr lang="en-US" sz="2000" dirty="0" smtClean="0"/>
              <a:t>-Zurich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Heating COP: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Cooling COP: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Lighting Load: 11.74 W/m</a:t>
            </a:r>
            <a:r>
              <a:rPr lang="en-US" sz="2000" baseline="30000" dirty="0" smtClean="0"/>
              <a:t>2 </a:t>
            </a: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Infiltration Rate: 1/h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50 Panels in a Single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/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aseline="30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108833"/>
            <a:ext cx="3748971" cy="250126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energ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679"/>
              <a:stretch>
                <a:fillRect/>
              </a:stretch>
            </p:blipFill>
          </mc:Choice>
          <mc:Fallback>
            <p:blipFill>
              <a:blip r:embed="rId4"/>
              <a:srcRect t="5679"/>
              <a:stretch>
                <a:fillRect/>
              </a:stretch>
            </p:blipFill>
          </mc:Fallback>
        </mc:AlternateContent>
        <p:spPr>
          <a:xfrm>
            <a:off x="0" y="1879600"/>
            <a:ext cx="9144000" cy="4297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7971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Net Energy Demand at Optimum Orientation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onthly_altitud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679"/>
              <a:stretch>
                <a:fillRect/>
              </a:stretch>
            </p:blipFill>
          </mc:Choice>
          <mc:Fallback>
            <p:blipFill>
              <a:blip r:embed="rId4"/>
              <a:srcRect t="5679"/>
              <a:stretch>
                <a:fillRect/>
              </a:stretch>
            </p:blipFill>
          </mc:Fallback>
        </mc:AlternateContent>
        <p:spPr>
          <a:xfrm>
            <a:off x="0" y="1892300"/>
            <a:ext cx="9144000" cy="42973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Altitude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monthly_azimut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5122"/>
              <a:stretch>
                <a:fillRect/>
              </a:stretch>
            </p:blipFill>
          </mc:Choice>
          <mc:Fallback>
            <p:blipFill>
              <a:blip r:embed="rId4"/>
              <a:srcRect t="5122"/>
              <a:stretch>
                <a:fillRect/>
              </a:stretch>
            </p:blipFill>
          </mc:Fallback>
        </mc:AlternateContent>
        <p:spPr>
          <a:xfrm>
            <a:off x="0" y="1866900"/>
            <a:ext cx="9144000" cy="43227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Optimum Azimuth Angles of Panels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6" name="Bild 5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7322"/>
              <a:stretch>
                <a:fillRect/>
              </a:stretch>
            </p:blipFill>
          </mc:Choice>
          <mc:Fallback>
            <p:blipFill>
              <a:blip r:embed="rId4"/>
              <a:srcRect b="67322"/>
              <a:stretch>
                <a:fillRect/>
              </a:stretch>
            </p:blipFill>
          </mc:Fallback>
        </mc:AlternateContent>
        <p:spPr>
          <a:xfrm>
            <a:off x="166689" y="1062474"/>
            <a:ext cx="6907211" cy="175692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PV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0801" y="996406"/>
            <a:ext cx="7137400" cy="550599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PV: Sun-Tracking vs. Optimization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8" name="Textfeld 7"/>
          <p:cNvSpPr txBox="1"/>
          <p:nvPr/>
        </p:nvSpPr>
        <p:spPr>
          <a:xfrm>
            <a:off x="6997700" y="1346200"/>
            <a:ext cx="194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- Large </a:t>
            </a:r>
            <a:r>
              <a:rPr lang="de-DE" dirty="0" err="1" smtClean="0"/>
              <a:t>Loss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</a:t>
            </a:r>
            <a:br>
              <a:rPr lang="de-DE" dirty="0" smtClean="0"/>
            </a:br>
            <a:r>
              <a:rPr lang="de-DE" dirty="0" smtClean="0"/>
              <a:t>   </a:t>
            </a:r>
            <a:r>
              <a:rPr lang="de-DE" dirty="0" err="1" smtClean="0"/>
              <a:t>Shading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7035800" y="31496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Electricity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Optimized</a:t>
            </a:r>
            <a:r>
              <a:rPr lang="de-DE" dirty="0" smtClean="0"/>
              <a:t> Solution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7035800" y="4775200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- </a:t>
            </a:r>
            <a:r>
              <a:rPr lang="de-DE" dirty="0" err="1" smtClean="0"/>
              <a:t>Higher</a:t>
            </a:r>
            <a:r>
              <a:rPr lang="de-DE" dirty="0" smtClean="0"/>
              <a:t> </a:t>
            </a:r>
            <a:r>
              <a:rPr lang="de-DE" dirty="0" err="1" smtClean="0"/>
              <a:t>Efficiency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Optimized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 Solution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7620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Parameter Variations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584200" y="2006600"/>
            <a:ext cx="641110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Performance Evaluation in Dependence of:</a:t>
            </a:r>
            <a:endParaRPr lang="en-US" sz="2800" dirty="0" smtClean="0"/>
          </a:p>
          <a:p>
            <a:endParaRPr lang="de-DE" dirty="0"/>
          </a:p>
        </p:txBody>
      </p:sp>
      <p:pic>
        <p:nvPicPr>
          <p:cNvPr id="6" name="Bild 5" descr="parameterVaria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43250" y="2971800"/>
            <a:ext cx="4051300" cy="25908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918"/>
              <a:stretch>
                <a:fillRect/>
              </a:stretch>
            </p:blipFill>
          </mc:Choice>
          <mc:Fallback>
            <p:blipFill>
              <a:blip r:embed="rId4"/>
              <a:srcRect b="63918"/>
              <a:stretch>
                <a:fillRect/>
              </a:stretch>
            </p:blipFill>
          </mc:Fallback>
        </mc:AlternateContent>
        <p:spPr>
          <a:xfrm>
            <a:off x="-321831" y="490537"/>
            <a:ext cx="7873153" cy="21256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7" name="Bild 16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orient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21831" y="490537"/>
            <a:ext cx="7891031" cy="590457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Orientation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South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south-east</a:t>
            </a:r>
            <a:r>
              <a:rPr lang="de-DE" dirty="0" smtClean="0"/>
              <a:t> </a:t>
            </a:r>
            <a:r>
              <a:rPr lang="de-DE" dirty="0" err="1" smtClean="0"/>
              <a:t>facing</a:t>
            </a:r>
            <a:r>
              <a:rPr lang="de-DE" dirty="0" smtClean="0"/>
              <a:t> </a:t>
            </a:r>
            <a:r>
              <a:rPr lang="de-DE" dirty="0" err="1" smtClean="0"/>
              <a:t>facade</a:t>
            </a:r>
            <a:r>
              <a:rPr lang="de-DE" dirty="0" smtClean="0"/>
              <a:t> </a:t>
            </a:r>
            <a:r>
              <a:rPr lang="de-DE" dirty="0" err="1" smtClean="0"/>
              <a:t>due</a:t>
            </a:r>
            <a:r>
              <a:rPr lang="de-DE" dirty="0" smtClean="0"/>
              <a:t> to </a:t>
            </a:r>
            <a:br>
              <a:rPr lang="de-DE" dirty="0" smtClean="0"/>
            </a:br>
            <a:r>
              <a:rPr lang="de-DE" dirty="0" err="1" smtClean="0"/>
              <a:t>cooling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111500" y="11049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4347633" y="2777067"/>
            <a:ext cx="1219200" cy="15028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270000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Rahmen 15"/>
          <p:cNvSpPr/>
          <p:nvPr/>
        </p:nvSpPr>
        <p:spPr>
          <a:xfrm>
            <a:off x="4360333" y="4406899"/>
            <a:ext cx="1219200" cy="158115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b="63850"/>
              <a:stretch>
                <a:fillRect/>
              </a:stretch>
            </p:blipFill>
          </mc:Choice>
          <mc:Fallback>
            <p:blipFill>
              <a:blip r:embed="rId4"/>
              <a:srcRect b="63850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21355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" name="Bild 15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t="93921"/>
              <a:stretch>
                <a:fillRect/>
              </a:stretch>
            </p:blipFill>
          </mc:Choice>
          <mc:Fallback>
            <p:blipFill>
              <a:blip r:embed="rId6"/>
              <a:srcRect t="93921"/>
              <a:stretch>
                <a:fillRect/>
              </a:stretch>
            </p:blipFill>
          </mc:Fallback>
        </mc:AlternateContent>
        <p:spPr>
          <a:xfrm>
            <a:off x="215900" y="2667000"/>
            <a:ext cx="6671922" cy="3302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Adaptive Solar Façade (ASF)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909076"/>
            <a:ext cx="39814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Individually </a:t>
            </a:r>
            <a:r>
              <a:rPr lang="en-US" sz="1800" dirty="0" smtClean="0"/>
              <a:t>A</a:t>
            </a:r>
            <a:r>
              <a:rPr lang="en-US" sz="1800" dirty="0" smtClean="0"/>
              <a:t>ctuated </a:t>
            </a:r>
            <a:r>
              <a:rPr lang="en-US" sz="1800" dirty="0" smtClean="0"/>
              <a:t>P</a:t>
            </a:r>
            <a:r>
              <a:rPr lang="en-US" sz="1800" dirty="0" smtClean="0"/>
              <a:t>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Combines Dynamic Shading </a:t>
            </a:r>
            <a:br>
              <a:rPr lang="en-US" sz="1800" dirty="0" smtClean="0"/>
            </a:br>
            <a:r>
              <a:rPr lang="en-US" sz="1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 smtClean="0"/>
              <a:t>Needs to</a:t>
            </a:r>
            <a:r>
              <a:rPr lang="en-US" sz="1800" dirty="0" smtClean="0"/>
              <a:t> Be </a:t>
            </a:r>
            <a:r>
              <a:rPr lang="en-US" sz="1800" dirty="0" smtClean="0"/>
              <a:t>Optimized for Cooling, Heating, Lighting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Bild 6" descr="facadeFunctio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305300" y="2477654"/>
            <a:ext cx="4203700" cy="254769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14" descr="Loc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-342899" y="480639"/>
            <a:ext cx="7894889" cy="59074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Location Performance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6946900" y="1485900"/>
            <a:ext cx="219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Office in Madrid </a:t>
            </a:r>
            <a:r>
              <a:rPr lang="de-DE" dirty="0" err="1" smtClean="0"/>
              <a:t>performs</a:t>
            </a:r>
            <a:r>
              <a:rPr lang="de-DE" dirty="0" smtClean="0"/>
              <a:t> best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6900" y="3898900"/>
            <a:ext cx="219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Highest</a:t>
            </a:r>
            <a:r>
              <a:rPr lang="de-DE" dirty="0" smtClean="0"/>
              <a:t> </a:t>
            </a:r>
            <a:r>
              <a:rPr lang="de-DE" dirty="0" err="1" smtClean="0"/>
              <a:t>benefit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ASF </a:t>
            </a:r>
            <a:r>
              <a:rPr lang="de-DE" dirty="0" err="1" smtClean="0"/>
              <a:t>for</a:t>
            </a:r>
            <a:r>
              <a:rPr lang="de-DE" dirty="0" smtClean="0"/>
              <a:t> warm </a:t>
            </a:r>
            <a:endParaRPr lang="de-DE" dirty="0" smtClean="0"/>
          </a:p>
          <a:p>
            <a:r>
              <a:rPr lang="de-DE" dirty="0" err="1" smtClean="0"/>
              <a:t>r</a:t>
            </a:r>
            <a:r>
              <a:rPr lang="de-DE" dirty="0" err="1" smtClean="0"/>
              <a:t>egions</a:t>
            </a:r>
            <a:endParaRPr lang="de-DE" dirty="0"/>
          </a:p>
        </p:txBody>
      </p:sp>
      <p:sp>
        <p:nvSpPr>
          <p:cNvPr id="7" name="Rahmen 6"/>
          <p:cNvSpPr/>
          <p:nvPr/>
        </p:nvSpPr>
        <p:spPr>
          <a:xfrm>
            <a:off x="3860800" y="1092201"/>
            <a:ext cx="1219200" cy="15155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Rahmen 7"/>
          <p:cNvSpPr/>
          <p:nvPr/>
        </p:nvSpPr>
        <p:spPr>
          <a:xfrm>
            <a:off x="3865033" y="2730500"/>
            <a:ext cx="2738968" cy="1549399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ahmen 8"/>
          <p:cNvSpPr/>
          <p:nvPr/>
        </p:nvSpPr>
        <p:spPr>
          <a:xfrm>
            <a:off x="6896100" y="1468966"/>
            <a:ext cx="2146300" cy="736601"/>
          </a:xfrm>
          <a:prstGeom prst="frame">
            <a:avLst>
              <a:gd name="adj1" fmla="val 193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Rahmen 9"/>
          <p:cNvSpPr/>
          <p:nvPr/>
        </p:nvSpPr>
        <p:spPr>
          <a:xfrm>
            <a:off x="3865034" y="4432301"/>
            <a:ext cx="2738966" cy="1540933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ahmen 12"/>
          <p:cNvSpPr/>
          <p:nvPr/>
        </p:nvSpPr>
        <p:spPr>
          <a:xfrm>
            <a:off x="6896100" y="3852333"/>
            <a:ext cx="2146300" cy="1011767"/>
          </a:xfrm>
          <a:prstGeom prst="frame">
            <a:avLst>
              <a:gd name="adj1" fmla="val 19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buildingSensitivit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73999" y="1104900"/>
            <a:ext cx="8870001" cy="44196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System Sensitivity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1384300" y="5422900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High</a:t>
            </a:r>
            <a:r>
              <a:rPr lang="de-DE" dirty="0" smtClean="0"/>
              <a:t> </a:t>
            </a:r>
            <a:r>
              <a:rPr lang="de-DE" dirty="0" err="1" smtClean="0"/>
              <a:t>s</a:t>
            </a:r>
            <a:r>
              <a:rPr lang="de-DE" dirty="0" err="1" smtClean="0"/>
              <a:t>ensitivity</a:t>
            </a:r>
            <a:r>
              <a:rPr lang="de-DE" dirty="0" smtClean="0"/>
              <a:t> on </a:t>
            </a:r>
            <a:r>
              <a:rPr lang="de-DE" dirty="0" err="1" smtClean="0"/>
              <a:t>h</a:t>
            </a:r>
            <a:r>
              <a:rPr lang="de-DE" dirty="0" err="1" smtClean="0"/>
              <a:t>eating</a:t>
            </a:r>
            <a:r>
              <a:rPr lang="de-DE" dirty="0" smtClean="0"/>
              <a:t> COP and </a:t>
            </a:r>
            <a:r>
              <a:rPr lang="de-DE" dirty="0" err="1" smtClean="0"/>
              <a:t>c</a:t>
            </a:r>
            <a:r>
              <a:rPr lang="de-DE" dirty="0" err="1" smtClean="0"/>
              <a:t>ooling</a:t>
            </a:r>
            <a:r>
              <a:rPr lang="de-DE" dirty="0" smtClean="0"/>
              <a:t> </a:t>
            </a:r>
            <a:r>
              <a:rPr lang="de-DE" dirty="0" smtClean="0"/>
              <a:t>COP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902200" y="54229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Lower</a:t>
            </a:r>
            <a:r>
              <a:rPr lang="de-DE" dirty="0" smtClean="0"/>
              <a:t> </a:t>
            </a:r>
            <a:r>
              <a:rPr lang="de-DE" dirty="0" err="1" smtClean="0"/>
              <a:t>s</a:t>
            </a:r>
            <a:r>
              <a:rPr lang="de-DE" dirty="0" err="1" smtClean="0"/>
              <a:t>ensitivity</a:t>
            </a:r>
            <a:r>
              <a:rPr lang="de-DE" dirty="0" smtClean="0"/>
              <a:t> on </a:t>
            </a:r>
            <a:r>
              <a:rPr lang="de-DE" dirty="0" err="1" smtClean="0"/>
              <a:t>l</a:t>
            </a:r>
            <a:r>
              <a:rPr lang="de-DE" dirty="0" err="1" smtClean="0"/>
              <a:t>ighting</a:t>
            </a:r>
            <a:r>
              <a:rPr lang="de-DE" dirty="0" smtClean="0"/>
              <a:t> </a:t>
            </a:r>
            <a:r>
              <a:rPr lang="de-DE" dirty="0" err="1" smtClean="0"/>
              <a:t>l</a:t>
            </a:r>
            <a:r>
              <a:rPr lang="de-DE" dirty="0" err="1" smtClean="0"/>
              <a:t>oad</a:t>
            </a:r>
            <a:r>
              <a:rPr lang="de-DE" dirty="0" smtClean="0"/>
              <a:t> </a:t>
            </a:r>
            <a:r>
              <a:rPr lang="de-DE" dirty="0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infiltration</a:t>
            </a:r>
            <a:r>
              <a:rPr lang="de-DE" dirty="0" smtClean="0"/>
              <a:t> </a:t>
            </a:r>
            <a:r>
              <a:rPr lang="de-DE" dirty="0" smtClean="0"/>
              <a:t>r</a:t>
            </a:r>
            <a:r>
              <a:rPr lang="de-DE" dirty="0" smtClean="0"/>
              <a:t>ate</a:t>
            </a:r>
            <a:endParaRPr lang="de-DE" dirty="0"/>
          </a:p>
        </p:txBody>
      </p:sp>
      <p:sp>
        <p:nvSpPr>
          <p:cNvPr id="15" name="Rahmen 14"/>
          <p:cNvSpPr/>
          <p:nvPr/>
        </p:nvSpPr>
        <p:spPr>
          <a:xfrm>
            <a:off x="1130300" y="1155699"/>
            <a:ext cx="3581400" cy="50038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7" name="Rahmen 16"/>
          <p:cNvSpPr/>
          <p:nvPr/>
        </p:nvSpPr>
        <p:spPr>
          <a:xfrm>
            <a:off x="4724400" y="1155698"/>
            <a:ext cx="3721100" cy="50038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5720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52500" y="1435100"/>
            <a:ext cx="10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117600"/>
            <a:ext cx="3340099" cy="50673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117600"/>
            <a:ext cx="3352800" cy="5067300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5" name="Bild 24" descr="2Cluster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305052" y="1181100"/>
            <a:ext cx="1081890" cy="914400"/>
          </a:xfrm>
          <a:prstGeom prst="rect">
            <a:avLst/>
          </a:prstGeom>
        </p:spPr>
      </p:pic>
      <p:pic>
        <p:nvPicPr>
          <p:cNvPr id="26" name="Bild 25" descr="3Cluster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9">
                <a:alphaModFix/>
              </a:blip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0">
                <a:alphaModFix/>
              </a:blip>
              <a:stretch>
                <a:fillRect/>
              </a:stretch>
            </p:blipFill>
          </mc:Fallback>
        </mc:AlternateContent>
        <p:spPr>
          <a:xfrm>
            <a:off x="5848350" y="1299462"/>
            <a:ext cx="1073150" cy="70819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onclus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Outlook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0304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Grid Convergence Study</a:t>
            </a:r>
            <a:endParaRPr lang="en-US" sz="3600" dirty="0"/>
          </a:p>
        </p:txBody>
      </p:sp>
      <p:pic>
        <p:nvPicPr>
          <p:cNvPr id="24" name="Bild 23" descr="gridConvergence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93700" y="966681"/>
            <a:ext cx="8077200" cy="5396018"/>
          </a:xfrm>
          <a:prstGeom prst="rect">
            <a:avLst/>
          </a:prstGeom>
        </p:spPr>
      </p:pic>
      <p:sp>
        <p:nvSpPr>
          <p:cNvPr id="2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Bild 7" descr="3d2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0" y="1444625"/>
            <a:ext cx="9144000" cy="315595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Influence of Actuation</a:t>
            </a:r>
            <a:endParaRPr lang="en-US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803400" y="4978400"/>
            <a:ext cx="464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Strongest</a:t>
            </a:r>
            <a:r>
              <a:rPr lang="de-DE" dirty="0" smtClean="0"/>
              <a:t> </a:t>
            </a:r>
            <a:r>
              <a:rPr lang="de-DE" dirty="0" err="1" smtClean="0"/>
              <a:t>Influence</a:t>
            </a:r>
            <a:r>
              <a:rPr lang="de-DE" dirty="0" smtClean="0"/>
              <a:t> at </a:t>
            </a:r>
            <a:r>
              <a:rPr lang="de-DE" dirty="0" err="1" smtClean="0"/>
              <a:t>Noon</a:t>
            </a:r>
            <a:endParaRPr lang="de-DE" dirty="0" smtClean="0"/>
          </a:p>
          <a:p>
            <a:r>
              <a:rPr lang="de-DE" dirty="0" err="1" smtClean="0"/>
              <a:t>Optimizing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Cooling</a:t>
            </a:r>
            <a:r>
              <a:rPr lang="de-DE" dirty="0" smtClean="0"/>
              <a:t> and PV (</a:t>
            </a:r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positions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Sensitivity on Simulation Combination</a:t>
            </a:r>
            <a:endParaRPr lang="en-US" sz="3600" dirty="0"/>
          </a:p>
        </p:txBody>
      </p:sp>
      <p:pic>
        <p:nvPicPr>
          <p:cNvPr id="7" name="Bild 6" descr="combination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06400" y="965319"/>
            <a:ext cx="7912100" cy="541484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7 </a:t>
            </a:r>
            <a:r>
              <a:rPr lang="de-CH" dirty="0" err="1" smtClean="0"/>
              <a:t>Azimuth</a:t>
            </a:r>
            <a:r>
              <a:rPr lang="de-CH" dirty="0" smtClean="0"/>
              <a:t> and 7 </a:t>
            </a:r>
            <a:r>
              <a:rPr lang="de-CH" dirty="0" err="1" smtClean="0"/>
              <a:t>Altitude</a:t>
            </a:r>
            <a:r>
              <a:rPr lang="de-CH" dirty="0" smtClean="0"/>
              <a:t> </a:t>
            </a:r>
            <a:r>
              <a:rPr lang="de-CH" dirty="0" err="1" smtClean="0"/>
              <a:t>Angles</a:t>
            </a:r>
            <a:endParaRPr lang="de-CH" dirty="0" smtClean="0"/>
          </a:p>
        </p:txBody>
      </p:sp>
      <p:pic>
        <p:nvPicPr>
          <p:cNvPr id="8" name="Bild 7" descr="Tradeoffs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0" y="1390650"/>
            <a:ext cx="9144000" cy="42545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87566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Energy Dependency on Control Strategy</a:t>
            </a:r>
            <a:endParaRPr lang="en-US" sz="3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Previous Work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Bild 6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3006" b="74980"/>
              <a:stretch>
                <a:fillRect/>
              </a:stretch>
            </p:blipFill>
          </mc:Choice>
          <mc:Fallback>
            <p:blipFill>
              <a:blip r:embed="rId4"/>
              <a:srcRect l="63006" b="74980"/>
              <a:stretch>
                <a:fillRect/>
              </a:stretch>
            </p:blipFill>
          </mc:Fallback>
        </mc:AlternateContent>
        <p:spPr>
          <a:xfrm>
            <a:off x="5067300" y="2298920"/>
            <a:ext cx="3721100" cy="1077465"/>
          </a:xfrm>
          <a:prstGeom prst="rect">
            <a:avLst/>
          </a:prstGeom>
        </p:spPr>
      </p:pic>
      <p:pic>
        <p:nvPicPr>
          <p:cNvPr id="5" name="Bild 4" descr="Hofer_et_al-2016-Energy_Science_&amp;_Engineering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67300" y="3628846"/>
            <a:ext cx="4076700" cy="1356075"/>
          </a:xfrm>
          <a:prstGeom prst="rect">
            <a:avLst/>
          </a:prstGeom>
        </p:spPr>
      </p:pic>
      <p:pic>
        <p:nvPicPr>
          <p:cNvPr id="6" name="Bild 5" descr="advanced-building-skins (dragged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266701" y="3630835"/>
            <a:ext cx="3949699" cy="1327560"/>
          </a:xfrm>
          <a:prstGeom prst="rect">
            <a:avLst/>
          </a:prstGeom>
        </p:spPr>
      </p:pic>
      <p:pic>
        <p:nvPicPr>
          <p:cNvPr id="8" name="Bild 7" descr="PreviousWor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3889" r="41655" b="74980"/>
              <a:stretch>
                <a:fillRect/>
              </a:stretch>
            </p:blipFill>
          </mc:Choice>
          <mc:Fallback>
            <p:blipFill>
              <a:blip r:embed="rId4"/>
              <a:srcRect l="13889" r="41655" b="74980"/>
              <a:stretch>
                <a:fillRect/>
              </a:stretch>
            </p:blipFill>
          </mc:Fallback>
        </mc:AlternateContent>
        <p:spPr>
          <a:xfrm>
            <a:off x="0" y="2337020"/>
            <a:ext cx="4479255" cy="107928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 descr="cluster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2158008"/>
            <a:ext cx="7277100" cy="39341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850" y="457200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Cluster Analysis</a:t>
            </a:r>
            <a:endParaRPr lang="en-US" sz="3600" dirty="0"/>
          </a:p>
        </p:txBody>
      </p:sp>
      <p:sp>
        <p:nvSpPr>
          <p:cNvPr id="14" name="Textfeld 13"/>
          <p:cNvSpPr txBox="1"/>
          <p:nvPr/>
        </p:nvSpPr>
        <p:spPr>
          <a:xfrm>
            <a:off x="44704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3 Clusters</a:t>
            </a:r>
          </a:p>
          <a:p>
            <a:r>
              <a:rPr lang="de-DE" dirty="0" smtClean="0"/>
              <a:t>8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1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889000" y="1206500"/>
            <a:ext cx="292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 Clusters</a:t>
            </a:r>
          </a:p>
          <a:p>
            <a:r>
              <a:rPr lang="de-DE" dirty="0" smtClean="0"/>
              <a:t>10 Panels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Radiation</a:t>
            </a:r>
            <a:endParaRPr lang="de-DE" dirty="0" smtClean="0"/>
          </a:p>
          <a:p>
            <a:r>
              <a:rPr lang="de-DE" dirty="0" smtClean="0"/>
              <a:t>5 </a:t>
            </a:r>
            <a:r>
              <a:rPr lang="de-DE" dirty="0" err="1" smtClean="0"/>
              <a:t>Azimuth</a:t>
            </a:r>
            <a:r>
              <a:rPr lang="de-DE" dirty="0" smtClean="0"/>
              <a:t> / 5 </a:t>
            </a:r>
            <a:r>
              <a:rPr lang="de-DE" dirty="0" err="1" smtClean="0"/>
              <a:t>Altitude</a:t>
            </a:r>
            <a:r>
              <a:rPr lang="de-DE" dirty="0" smtClean="0"/>
              <a:t> </a:t>
            </a:r>
            <a:r>
              <a:rPr lang="de-DE" dirty="0" err="1" smtClean="0"/>
              <a:t>Angles</a:t>
            </a:r>
            <a:endParaRPr lang="de-DE" dirty="0"/>
          </a:p>
        </p:txBody>
      </p:sp>
      <p:sp>
        <p:nvSpPr>
          <p:cNvPr id="16" name="Geschweifte Klammer rechts 15"/>
          <p:cNvSpPr/>
          <p:nvPr/>
        </p:nvSpPr>
        <p:spPr>
          <a:xfrm>
            <a:off x="7594600" y="2298700"/>
            <a:ext cx="355600" cy="24003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8001000" y="3314700"/>
            <a:ext cx="61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June</a:t>
            </a:r>
            <a:endParaRPr lang="de-DE" dirty="0"/>
          </a:p>
        </p:txBody>
      </p:sp>
      <p:sp>
        <p:nvSpPr>
          <p:cNvPr id="18" name="Geschweifte Klammer rechts 17"/>
          <p:cNvSpPr/>
          <p:nvPr/>
        </p:nvSpPr>
        <p:spPr>
          <a:xfrm>
            <a:off x="7594600" y="4838700"/>
            <a:ext cx="355600" cy="1143000"/>
          </a:xfrm>
          <a:prstGeom prst="rightBrace">
            <a:avLst>
              <a:gd name="adj1" fmla="val 40476"/>
              <a:gd name="adj2" fmla="val 50529"/>
            </a:avLst>
          </a:prstGeom>
          <a:ln w="254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7959060" y="4940300"/>
            <a:ext cx="1184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Average</a:t>
            </a:r>
            <a:r>
              <a:rPr lang="de-DE" dirty="0" smtClean="0"/>
              <a:t> of</a:t>
            </a:r>
          </a:p>
          <a:p>
            <a:r>
              <a:rPr lang="de-DE" dirty="0" smtClean="0"/>
              <a:t>Mar, Jun, </a:t>
            </a:r>
          </a:p>
          <a:p>
            <a:r>
              <a:rPr lang="de-DE" dirty="0" smtClean="0"/>
              <a:t>Sep, </a:t>
            </a:r>
            <a:r>
              <a:rPr lang="de-DE" dirty="0" err="1" smtClean="0"/>
              <a:t>Dec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3327400" y="49403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1%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781800" y="4940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2.3%</a:t>
            </a:r>
            <a:endParaRPr lang="de-DE" dirty="0"/>
          </a:p>
        </p:txBody>
      </p:sp>
      <p:sp>
        <p:nvSpPr>
          <p:cNvPr id="22" name="Rahmen 21"/>
          <p:cNvSpPr/>
          <p:nvPr/>
        </p:nvSpPr>
        <p:spPr>
          <a:xfrm>
            <a:off x="736600" y="1079500"/>
            <a:ext cx="3340099" cy="5105401"/>
          </a:xfrm>
          <a:prstGeom prst="frame">
            <a:avLst>
              <a:gd name="adj1" fmla="val 65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4178300" y="1079499"/>
            <a:ext cx="3352800" cy="5105401"/>
          </a:xfrm>
          <a:prstGeom prst="frame">
            <a:avLst>
              <a:gd name="adj1" fmla="val 65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Parametric Simulation Model for PV Modules as Adaptive Building Shading Systems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Successfully combined detailed PV-Electricity Production with Building Energy Demand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Optimal Angles for single Cluster found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Sensitivity on Building Orientation, Location, System and Control Strategy evaluated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8560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and Implementation of RC-Building Energy Simulation Tool 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Bypass Diodes and String Connection in PV Electricity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Include Energy-Use for Actuation in Simulation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Implement Iterative Algorithm to increase Accuracy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Extended Evaluation of individual Actuation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Development of Control System for Prototypes of ASF</a:t>
            </a:r>
            <a:br>
              <a:rPr lang="en-US" sz="2400" dirty="0" smtClean="0"/>
            </a:b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Life Cycle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Overvi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0" y="2436813"/>
            <a:ext cx="9144000" cy="39147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Goal of the Thesis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71500" y="3067249"/>
            <a:ext cx="3352800" cy="4379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Problem Description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570184" y="1943694"/>
            <a:ext cx="7567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Optimization</a:t>
            </a:r>
            <a:r>
              <a:rPr lang="de-DE" sz="2400" dirty="0" smtClean="0"/>
              <a:t> Problem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b="1" dirty="0" err="1" smtClean="0"/>
              <a:t>Minimize</a:t>
            </a:r>
            <a:r>
              <a:rPr lang="de-DE" sz="2400" b="1" dirty="0" smtClean="0"/>
              <a:t>:</a:t>
            </a:r>
            <a:r>
              <a:rPr lang="de-DE" sz="2400" dirty="0" smtClean="0"/>
              <a:t>  C + H + L – PV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C    = </a:t>
            </a:r>
            <a:r>
              <a:rPr lang="de-DE" sz="2400" dirty="0" err="1" smtClean="0"/>
              <a:t>Cooling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H   = </a:t>
            </a:r>
            <a:r>
              <a:rPr lang="de-DE" sz="2400" dirty="0" err="1" smtClean="0"/>
              <a:t>Heating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L    = </a:t>
            </a:r>
            <a:r>
              <a:rPr lang="de-DE" sz="2400" dirty="0" err="1" smtClean="0"/>
              <a:t>Lighting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Demand</a:t>
            </a:r>
            <a:endParaRPr lang="de-DE" sz="2400" dirty="0" smtClean="0"/>
          </a:p>
          <a:p>
            <a:r>
              <a:rPr lang="de-DE" sz="2400" dirty="0" smtClean="0"/>
              <a:t>PV = </a:t>
            </a:r>
            <a:r>
              <a:rPr lang="de-DE" sz="2400" dirty="0" err="1" smtClean="0"/>
              <a:t>Photovoltaic</a:t>
            </a:r>
            <a:r>
              <a:rPr lang="de-DE" sz="2400" dirty="0" smtClean="0"/>
              <a:t> </a:t>
            </a:r>
            <a:r>
              <a:rPr lang="de-DE" sz="2400" dirty="0" err="1" smtClean="0"/>
              <a:t>Electricity</a:t>
            </a:r>
            <a:r>
              <a:rPr lang="de-DE" sz="2400" dirty="0" smtClean="0"/>
              <a:t> </a:t>
            </a:r>
            <a:r>
              <a:rPr lang="de-DE" sz="2400" dirty="0" err="1" smtClean="0"/>
              <a:t>Supply</a:t>
            </a:r>
            <a:endParaRPr lang="de-DE" sz="24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643678" y="4921449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737846" y="4907854"/>
            <a:ext cx="27238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 smtClean="0"/>
              <a:t>Minimize</a:t>
            </a:r>
            <a:r>
              <a:rPr lang="de-DE" sz="2000" dirty="0" smtClean="0"/>
              <a:t>: C + H + L – PV</a:t>
            </a:r>
          </a:p>
        </p:txBody>
      </p:sp>
      <p:pic>
        <p:nvPicPr>
          <p:cNvPr id="16" name="Bild 15" descr="workflow_vertical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643863" y="1200945"/>
            <a:ext cx="4241800" cy="52451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3600" dirty="0" smtClean="0"/>
              <a:t>Methodology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Combination Of Different </a:t>
            </a:r>
            <a:br>
              <a:rPr lang="en-US" sz="2000" dirty="0" smtClean="0"/>
            </a:br>
            <a:r>
              <a:rPr lang="en-US" sz="2000" dirty="0" smtClean="0"/>
              <a:t>Tools To Achieve Optimal</a:t>
            </a:r>
            <a:br>
              <a:rPr lang="en-US" sz="2000" dirty="0" smtClean="0"/>
            </a:br>
            <a:r>
              <a:rPr lang="en-US" sz="20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1898438" y="5285793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358733" y="3578261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3048731" y="5285793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406274" y="4614898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611751" y="5882378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838200" y="5276850"/>
            <a:ext cx="1000548" cy="8943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8"/>
          <p:cNvCxnSpPr/>
          <p:nvPr/>
        </p:nvCxnSpPr>
        <p:spPr>
          <a:xfrm>
            <a:off x="5403169" y="3575165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3600" dirty="0" smtClean="0"/>
              <a:t>Radiation and PV analysis</a:t>
            </a:r>
          </a:p>
          <a:p>
            <a:r>
              <a:rPr lang="en-US" sz="2800" dirty="0" smtClean="0"/>
              <a:t>(Collaboration with Johannes)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741714"/>
            <a:ext cx="42481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Includes Self-Shading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Detailed PV</a:t>
            </a:r>
            <a:r>
              <a:rPr lang="en-US" sz="2000" dirty="0" smtClean="0"/>
              <a:t> Simulation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with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Electrical Model includes</a:t>
            </a:r>
            <a:br>
              <a:rPr lang="en-US" sz="2000" dirty="0" smtClean="0"/>
            </a:br>
            <a:r>
              <a:rPr lang="en-US" sz="2000" dirty="0" smtClean="0"/>
              <a:t>Temperature and Radiation</a:t>
            </a:r>
            <a:br>
              <a:rPr lang="en-US" sz="2000" dirty="0" smtClean="0"/>
            </a:br>
            <a:r>
              <a:rPr lang="en-US" sz="2000" dirty="0" smtClean="0"/>
              <a:t>Dependency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8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545240" y="53611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12:00-13:00 on August 11</a:t>
            </a:r>
            <a:endParaRPr lang="de-CH" dirty="0"/>
          </a:p>
        </p:txBody>
      </p:sp>
      <p:pic>
        <p:nvPicPr>
          <p:cNvPr id="7" name="Bild 6" descr="Radiation_Results_aug11_1200_13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546434" y="2657342"/>
            <a:ext cx="4407066" cy="237185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27050" y="1025753"/>
            <a:ext cx="7829550" cy="563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T Pressura Bold" panose="02000506020000020004" pitchFamily="50" charset="0"/>
                <a:ea typeface="+mn-ea"/>
                <a:cs typeface="+mn-cs"/>
              </a:rPr>
              <a:t>Parametric Model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T Pressura Bold" panose="02000506020000020004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C73BD6A-D1B6-41B8-B9F3-0CBA5F2F17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Bild 4" descr="parametricModelIcons2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304800" y="1737982"/>
            <a:ext cx="7810500" cy="420085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724</Words>
  <Application>Microsoft Macintosh PowerPoint</Application>
  <PresentationFormat>Bildschirmpräsentation (4:3)</PresentationFormat>
  <Paragraphs>327</Paragraphs>
  <Slides>34</Slides>
  <Notes>34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 Theme</vt:lpstr>
      <vt:lpstr>Numerical Energy Analysis of PV Modules as Adaptive Building Shading Systems</vt:lpstr>
      <vt:lpstr>Folie 2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Folie 30</vt:lpstr>
      <vt:lpstr>Folie 31</vt:lpstr>
      <vt:lpstr>Folie 32</vt:lpstr>
      <vt:lpstr>Folie 33</vt:lpstr>
      <vt:lpstr>Folie 34</vt:lpstr>
    </vt:vector>
  </TitlesOfParts>
  <Company>ETH Zuerich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Jeremias Schmidli</cp:lastModifiedBy>
  <cp:revision>62</cp:revision>
  <dcterms:created xsi:type="dcterms:W3CDTF">2016-05-18T19:47:17Z</dcterms:created>
  <dcterms:modified xsi:type="dcterms:W3CDTF">2016-05-19T14:51:31Z</dcterms:modified>
</cp:coreProperties>
</file>